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8" r:id="rId4"/>
    <p:sldId id="259" r:id="rId5"/>
    <p:sldId id="260" r:id="rId6"/>
    <p:sldId id="261" r:id="rId7"/>
    <p:sldId id="262" r:id="rId8"/>
    <p:sldId id="264" r:id="rId9"/>
    <p:sldId id="257"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D61577-3E30-48AB-8BC3-18C26F3D6DC8}" type="datetimeFigureOut">
              <a:rPr lang="es-ES" smtClean="0"/>
              <a:t>06/08/2014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377443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D61577-3E30-48AB-8BC3-18C26F3D6DC8}" type="datetimeFigureOut">
              <a:rPr lang="es-ES" smtClean="0"/>
              <a:t>06/08/2014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267586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D61577-3E30-48AB-8BC3-18C26F3D6DC8}" type="datetimeFigureOut">
              <a:rPr lang="es-ES" smtClean="0"/>
              <a:t>06/08/2014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224411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D61577-3E30-48AB-8BC3-18C26F3D6DC8}" type="datetimeFigureOut">
              <a:rPr lang="es-ES" smtClean="0"/>
              <a:t>06/08/2014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346198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D61577-3E30-48AB-8BC3-18C26F3D6DC8}" type="datetimeFigureOut">
              <a:rPr lang="es-ES" smtClean="0"/>
              <a:t>06/08/2014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32609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D61577-3E30-48AB-8BC3-18C26F3D6DC8}" type="datetimeFigureOut">
              <a:rPr lang="es-ES" smtClean="0"/>
              <a:t>06/08/2014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173541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D61577-3E30-48AB-8BC3-18C26F3D6DC8}" type="datetimeFigureOut">
              <a:rPr lang="es-ES" smtClean="0"/>
              <a:t>06/08/2014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13128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FD61577-3E30-48AB-8BC3-18C26F3D6DC8}" type="datetimeFigureOut">
              <a:rPr lang="es-ES" smtClean="0"/>
              <a:t>06/08/2014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290572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61577-3E30-48AB-8BC3-18C26F3D6DC8}" type="datetimeFigureOut">
              <a:rPr lang="es-ES" smtClean="0"/>
              <a:t>06/08/2014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213146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D61577-3E30-48AB-8BC3-18C26F3D6DC8}" type="datetimeFigureOut">
              <a:rPr lang="es-ES" smtClean="0"/>
              <a:t>06/08/2014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180533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D61577-3E30-48AB-8BC3-18C26F3D6DC8}" type="datetimeFigureOut">
              <a:rPr lang="es-ES" smtClean="0"/>
              <a:t>06/08/2014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86BDFA-D58C-4EA0-A4D0-D3F9CEAB3A81}" type="slidenum">
              <a:rPr lang="es-ES" smtClean="0"/>
              <a:t>‹Nº›</a:t>
            </a:fld>
            <a:endParaRPr lang="es-ES"/>
          </a:p>
        </p:txBody>
      </p:sp>
    </p:spTree>
    <p:extLst>
      <p:ext uri="{BB962C8B-B14F-4D97-AF65-F5344CB8AC3E}">
        <p14:creationId xmlns:p14="http://schemas.microsoft.com/office/powerpoint/2010/main" val="103424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61577-3E30-48AB-8BC3-18C26F3D6DC8}" type="datetimeFigureOut">
              <a:rPr lang="es-ES" smtClean="0"/>
              <a:t>06/08/2014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6BDFA-D58C-4EA0-A4D0-D3F9CEAB3A81}" type="slidenum">
              <a:rPr lang="es-ES" smtClean="0"/>
              <a:t>‹Nº›</a:t>
            </a:fld>
            <a:endParaRPr lang="es-ES"/>
          </a:p>
        </p:txBody>
      </p:sp>
    </p:spTree>
    <p:extLst>
      <p:ext uri="{BB962C8B-B14F-4D97-AF65-F5344CB8AC3E}">
        <p14:creationId xmlns:p14="http://schemas.microsoft.com/office/powerpoint/2010/main" val="79332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solidFill>
                  <a:schemeClr val="bg1"/>
                </a:solidFill>
              </a:rPr>
              <a:t/>
            </a:r>
            <a:br>
              <a:rPr lang="es-ES" b="1" dirty="0" smtClean="0">
                <a:solidFill>
                  <a:schemeClr val="bg1"/>
                </a:solidFill>
              </a:rPr>
            </a:br>
            <a:endParaRPr lang="es-ES" b="1" dirty="0">
              <a:solidFill>
                <a:schemeClr val="bg1"/>
              </a:solidFill>
            </a:endParaRPr>
          </a:p>
        </p:txBody>
      </p:sp>
      <p:pic>
        <p:nvPicPr>
          <p:cNvPr id="9" name="Marcador de posición de imagen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809" r="6809"/>
          <a:stretch>
            <a:fillRect/>
          </a:stretch>
        </p:blipFill>
        <p:spPr>
          <a:xfrm>
            <a:off x="4325271" y="581964"/>
            <a:ext cx="4007359" cy="612530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Marcador de texto 5"/>
          <p:cNvSpPr>
            <a:spLocks noGrp="1"/>
          </p:cNvSpPr>
          <p:nvPr>
            <p:ph type="body" sz="half" idx="2"/>
          </p:nvPr>
        </p:nvSpPr>
        <p:spPr>
          <a:xfrm>
            <a:off x="629841" y="767902"/>
            <a:ext cx="2949178" cy="2578995"/>
          </a:xfrm>
        </p:spPr>
        <p:txBody>
          <a:bodyPr>
            <a:normAutofit/>
          </a:bodyPr>
          <a:lstStyle/>
          <a:p>
            <a:pPr algn="ctr"/>
            <a:r>
              <a:rPr lang="es-ES" sz="4800" b="1" dirty="0" smtClean="0">
                <a:solidFill>
                  <a:schemeClr val="bg1"/>
                </a:solidFill>
              </a:rPr>
              <a:t>Anatomía</a:t>
            </a:r>
          </a:p>
          <a:p>
            <a:pPr algn="ctr"/>
            <a:r>
              <a:rPr lang="es-ES" b="1" dirty="0" smtClean="0">
                <a:solidFill>
                  <a:schemeClr val="bg1"/>
                </a:solidFill>
              </a:rPr>
              <a:t>Acrílicos de Borja R. Negro </a:t>
            </a:r>
            <a:r>
              <a:rPr lang="es-ES" sz="4000" b="1" dirty="0" err="1" smtClean="0">
                <a:solidFill>
                  <a:schemeClr val="bg1"/>
                </a:solidFill>
              </a:rPr>
              <a:t>Hika</a:t>
            </a:r>
            <a:r>
              <a:rPr lang="es-ES" sz="4000" b="1" dirty="0" smtClean="0">
                <a:solidFill>
                  <a:schemeClr val="bg1"/>
                </a:solidFill>
              </a:rPr>
              <a:t> </a:t>
            </a:r>
            <a:r>
              <a:rPr lang="es-ES" sz="4000" b="1" dirty="0">
                <a:solidFill>
                  <a:schemeClr val="bg1"/>
                </a:solidFill>
              </a:rPr>
              <a:t>Ateneo</a:t>
            </a:r>
          </a:p>
          <a:p>
            <a:pPr algn="ctr"/>
            <a:r>
              <a:rPr lang="es-ES" b="1" dirty="0">
                <a:solidFill>
                  <a:schemeClr val="bg1"/>
                </a:solidFill>
              </a:rPr>
              <a:t>Muelle de </a:t>
            </a:r>
            <a:r>
              <a:rPr lang="es-ES" b="1" dirty="0" err="1">
                <a:solidFill>
                  <a:schemeClr val="bg1"/>
                </a:solidFill>
              </a:rPr>
              <a:t>Ibeni</a:t>
            </a:r>
            <a:r>
              <a:rPr lang="es-ES" b="1" dirty="0">
                <a:solidFill>
                  <a:schemeClr val="bg1"/>
                </a:solidFill>
              </a:rPr>
              <a:t>, 1. Bilbao</a:t>
            </a:r>
          </a:p>
          <a:p>
            <a:pPr algn="ctr"/>
            <a:r>
              <a:rPr lang="es-ES" b="1" dirty="0">
                <a:solidFill>
                  <a:schemeClr val="bg1"/>
                </a:solidFill>
              </a:rPr>
              <a:t>30 </a:t>
            </a:r>
            <a:r>
              <a:rPr lang="es-ES" b="1" dirty="0" smtClean="0">
                <a:solidFill>
                  <a:schemeClr val="bg1"/>
                </a:solidFill>
              </a:rPr>
              <a:t>SETIEMBRE  -</a:t>
            </a:r>
            <a:r>
              <a:rPr lang="es-ES" b="1" dirty="0">
                <a:solidFill>
                  <a:schemeClr val="bg1"/>
                </a:solidFill>
              </a:rPr>
              <a:t>14 OCTUBRE</a:t>
            </a:r>
          </a:p>
          <a:p>
            <a:pPr algn="ctr"/>
            <a:endParaRPr lang="es-ES" b="1" dirty="0" smtClean="0">
              <a:solidFill>
                <a:schemeClr val="bg1"/>
              </a:solidFill>
            </a:endParaRPr>
          </a:p>
          <a:p>
            <a:pPr algn="ctr"/>
            <a:endParaRPr lang="es-ES" b="1" dirty="0">
              <a:solidFill>
                <a:schemeClr val="bg1"/>
              </a:solidFill>
            </a:endParaRPr>
          </a:p>
        </p:txBody>
      </p:sp>
      <p:sp>
        <p:nvSpPr>
          <p:cNvPr id="2" name="CuadroTexto 1"/>
          <p:cNvSpPr txBox="1"/>
          <p:nvPr/>
        </p:nvSpPr>
        <p:spPr>
          <a:xfrm>
            <a:off x="719993" y="5600699"/>
            <a:ext cx="3053517" cy="646331"/>
          </a:xfrm>
          <a:prstGeom prst="rect">
            <a:avLst/>
          </a:prstGeom>
          <a:noFill/>
        </p:spPr>
        <p:txBody>
          <a:bodyPr wrap="square" rtlCol="0">
            <a:spAutoFit/>
          </a:bodyPr>
          <a:lstStyle/>
          <a:p>
            <a:pPr algn="ctr"/>
            <a:r>
              <a:rPr lang="es-ES" b="1" dirty="0" err="1" smtClean="0">
                <a:solidFill>
                  <a:schemeClr val="bg1"/>
                </a:solidFill>
              </a:rPr>
              <a:t>Acrilicos</a:t>
            </a:r>
            <a:r>
              <a:rPr lang="es-ES" b="1" dirty="0" smtClean="0">
                <a:solidFill>
                  <a:schemeClr val="bg1"/>
                </a:solidFill>
              </a:rPr>
              <a:t> </a:t>
            </a:r>
            <a:r>
              <a:rPr lang="es-ES" b="1" dirty="0">
                <a:solidFill>
                  <a:schemeClr val="bg1"/>
                </a:solidFill>
              </a:rPr>
              <a:t>sobre tabla entelada</a:t>
            </a:r>
          </a:p>
          <a:p>
            <a:pPr algn="ctr"/>
            <a:r>
              <a:rPr lang="es-ES" b="1" dirty="0" smtClean="0">
                <a:solidFill>
                  <a:schemeClr val="bg1"/>
                </a:solidFill>
              </a:rPr>
              <a:t>65x80</a:t>
            </a:r>
            <a:endParaRPr lang="es-ES" b="1" dirty="0">
              <a:solidFill>
                <a:schemeClr val="bg1"/>
              </a:solidFill>
            </a:endParaRPr>
          </a:p>
        </p:txBody>
      </p:sp>
    </p:spTree>
    <p:extLst>
      <p:ext uri="{BB962C8B-B14F-4D97-AF65-F5344CB8AC3E}">
        <p14:creationId xmlns:p14="http://schemas.microsoft.com/office/powerpoint/2010/main" val="238414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solidFill>
                  <a:schemeClr val="bg1"/>
                </a:solidFill>
              </a:rPr>
              <a:t/>
            </a:r>
            <a:br>
              <a:rPr lang="es-ES" b="1" dirty="0" smtClean="0">
                <a:solidFill>
                  <a:schemeClr val="bg1"/>
                </a:solidFill>
              </a:rPr>
            </a:br>
            <a:endParaRPr lang="es-ES" b="1" dirty="0">
              <a:solidFill>
                <a:schemeClr val="bg1"/>
              </a:solidFill>
            </a:endParaRPr>
          </a:p>
        </p:txBody>
      </p:sp>
      <p:pic>
        <p:nvPicPr>
          <p:cNvPr id="9" name="Marcador de posición de imagen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809" r="6809"/>
          <a:stretch>
            <a:fillRect/>
          </a:stretch>
        </p:blipFill>
        <p:spPr>
          <a:xfrm>
            <a:off x="4325271" y="581964"/>
            <a:ext cx="4007359" cy="612530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Marcador de texto 5"/>
          <p:cNvSpPr>
            <a:spLocks noGrp="1"/>
          </p:cNvSpPr>
          <p:nvPr>
            <p:ph type="body" sz="half" idx="2"/>
          </p:nvPr>
        </p:nvSpPr>
        <p:spPr>
          <a:xfrm>
            <a:off x="629841" y="767903"/>
            <a:ext cx="2949178" cy="2245754"/>
          </a:xfrm>
        </p:spPr>
        <p:txBody>
          <a:bodyPr>
            <a:normAutofit/>
          </a:bodyPr>
          <a:lstStyle/>
          <a:p>
            <a:pPr algn="ctr"/>
            <a:r>
              <a:rPr lang="es-ES" sz="3200" b="1" dirty="0" smtClean="0">
                <a:solidFill>
                  <a:schemeClr val="bg1"/>
                </a:solidFill>
              </a:rPr>
              <a:t>Ulrich</a:t>
            </a:r>
            <a:endParaRPr lang="es-ES" sz="3200" b="1" dirty="0">
              <a:solidFill>
                <a:schemeClr val="bg1"/>
              </a:solidFill>
            </a:endParaRPr>
          </a:p>
          <a:p>
            <a:pPr algn="ctr"/>
            <a:r>
              <a:rPr lang="es-ES" sz="2000" dirty="0" smtClean="0">
                <a:solidFill>
                  <a:schemeClr val="bg1"/>
                </a:solidFill>
              </a:rPr>
              <a:t>Ulrich (“El hombre sin atributos” Robert </a:t>
            </a:r>
            <a:r>
              <a:rPr lang="es-ES" sz="2000" dirty="0" err="1" smtClean="0">
                <a:solidFill>
                  <a:schemeClr val="bg1"/>
                </a:solidFill>
              </a:rPr>
              <a:t>Mussil</a:t>
            </a:r>
            <a:r>
              <a:rPr lang="es-ES" sz="2000" dirty="0" smtClean="0">
                <a:solidFill>
                  <a:schemeClr val="bg1"/>
                </a:solidFill>
              </a:rPr>
              <a:t>, 1930) atrapado en la búsqueda del sentido de la vida.</a:t>
            </a:r>
          </a:p>
          <a:p>
            <a:pPr algn="ctr"/>
            <a:endParaRPr lang="es-ES" b="1" dirty="0">
              <a:solidFill>
                <a:schemeClr val="bg1"/>
              </a:solidFill>
            </a:endParaRPr>
          </a:p>
        </p:txBody>
      </p:sp>
      <p:sp>
        <p:nvSpPr>
          <p:cNvPr id="2" name="CuadroTexto 1"/>
          <p:cNvSpPr txBox="1"/>
          <p:nvPr/>
        </p:nvSpPr>
        <p:spPr>
          <a:xfrm>
            <a:off x="629841" y="5742367"/>
            <a:ext cx="3053517" cy="646331"/>
          </a:xfrm>
          <a:prstGeom prst="rect">
            <a:avLst/>
          </a:prstGeom>
          <a:noFill/>
        </p:spPr>
        <p:txBody>
          <a:bodyPr wrap="square" rtlCol="0">
            <a:spAutoFit/>
          </a:bodyPr>
          <a:lstStyle/>
          <a:p>
            <a:pPr algn="ctr"/>
            <a:r>
              <a:rPr lang="es-ES" b="1" dirty="0" err="1" smtClean="0">
                <a:solidFill>
                  <a:schemeClr val="bg1"/>
                </a:solidFill>
              </a:rPr>
              <a:t>Acrilico</a:t>
            </a:r>
            <a:r>
              <a:rPr lang="es-ES" b="1" dirty="0" smtClean="0">
                <a:solidFill>
                  <a:schemeClr val="bg1"/>
                </a:solidFill>
              </a:rPr>
              <a:t> </a:t>
            </a:r>
            <a:r>
              <a:rPr lang="es-ES" b="1" dirty="0">
                <a:solidFill>
                  <a:schemeClr val="bg1"/>
                </a:solidFill>
              </a:rPr>
              <a:t>sobre tabla entelada</a:t>
            </a:r>
          </a:p>
          <a:p>
            <a:pPr algn="ctr"/>
            <a:r>
              <a:rPr lang="es-ES" b="1" dirty="0" smtClean="0">
                <a:solidFill>
                  <a:schemeClr val="bg1"/>
                </a:solidFill>
              </a:rPr>
              <a:t>65x80</a:t>
            </a:r>
            <a:endParaRPr lang="es-ES" b="1" dirty="0">
              <a:solidFill>
                <a:schemeClr val="bg1"/>
              </a:solidFill>
            </a:endParaRPr>
          </a:p>
        </p:txBody>
      </p:sp>
    </p:spTree>
    <p:extLst>
      <p:ext uri="{BB962C8B-B14F-4D97-AF65-F5344CB8AC3E}">
        <p14:creationId xmlns:p14="http://schemas.microsoft.com/office/powerpoint/2010/main" val="203407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68477" y="669702"/>
            <a:ext cx="2949178" cy="4803260"/>
          </a:xfrm>
        </p:spPr>
        <p:txBody>
          <a:bodyPr>
            <a:normAutofit fontScale="90000"/>
          </a:bodyPr>
          <a:lstStyle/>
          <a:p>
            <a:r>
              <a:rPr lang="es-ES" sz="3100" b="1" dirty="0" smtClean="0">
                <a:solidFill>
                  <a:schemeClr val="bg1"/>
                </a:solidFill>
                <a:latin typeface="+mn-lt"/>
              </a:rPr>
              <a:t>Las palabras no sirven para explicar lo que significan</a:t>
            </a:r>
            <a:r>
              <a:rPr lang="es-ES" b="1" dirty="0" smtClean="0">
                <a:solidFill>
                  <a:schemeClr val="bg1"/>
                </a:solidFill>
              </a:rPr>
              <a:t/>
            </a:r>
            <a:br>
              <a:rPr lang="es-ES" b="1" dirty="0" smtClean="0">
                <a:solidFill>
                  <a:schemeClr val="bg1"/>
                </a:solidFill>
              </a:rPr>
            </a:br>
            <a:r>
              <a:rPr lang="es-ES" sz="2000" dirty="0" smtClean="0">
                <a:solidFill>
                  <a:schemeClr val="bg1"/>
                </a:solidFill>
              </a:rPr>
              <a:t>La exploración del lenguaje desde la superficie a la profundidad a través de una oscuridad metodológica y psicológica no conduce al significado, imbricado en el objeto mismo de su análisis. Aunque el problema no es como introducir ideas en la cabeza, sino como preservar a la cabeza para no ser aplastada por las ideas.</a:t>
            </a:r>
            <a:br>
              <a:rPr lang="es-ES" sz="2000" dirty="0" smtClean="0">
                <a:solidFill>
                  <a:schemeClr val="bg1"/>
                </a:solidFill>
              </a:rPr>
            </a:br>
            <a:r>
              <a:rPr lang="es-ES" sz="2000" dirty="0" smtClean="0">
                <a:solidFill>
                  <a:schemeClr val="bg1"/>
                </a:solidFill>
              </a:rPr>
              <a:t>(Wittgenstein, Steiner, Feyerabend)</a:t>
            </a:r>
            <a:endParaRPr lang="es-ES" dirty="0">
              <a:solidFill>
                <a:schemeClr val="bg1"/>
              </a:solidFill>
            </a:endParaRPr>
          </a:p>
        </p:txBody>
      </p:sp>
      <p:sp>
        <p:nvSpPr>
          <p:cNvPr id="6" name="Marcador de texto 5"/>
          <p:cNvSpPr>
            <a:spLocks noGrp="1"/>
          </p:cNvSpPr>
          <p:nvPr>
            <p:ph type="body" sz="half" idx="2"/>
          </p:nvPr>
        </p:nvSpPr>
        <p:spPr>
          <a:xfrm>
            <a:off x="784027" y="5492281"/>
            <a:ext cx="2949178" cy="608527"/>
          </a:xfrm>
        </p:spPr>
        <p:txBody>
          <a:bodyPr/>
          <a:lstStyle/>
          <a:p>
            <a:r>
              <a:rPr lang="es-ES" b="1" dirty="0" smtClean="0">
                <a:solidFill>
                  <a:schemeClr val="bg1"/>
                </a:solidFill>
              </a:rPr>
              <a:t>Acrílico sobre tablero entelado 65x80 cm</a:t>
            </a:r>
            <a:endParaRPr lang="es-ES" b="1" dirty="0">
              <a:solidFill>
                <a:schemeClr val="bg1"/>
              </a:solidFill>
            </a:endParaRPr>
          </a:p>
        </p:txBody>
      </p:sp>
      <p:pic>
        <p:nvPicPr>
          <p:cNvPr id="3" name="Marcador de posición de imagen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342" b="7342"/>
          <a:stretch>
            <a:fillRect/>
          </a:stretch>
        </p:blipFill>
        <p:spPr>
          <a:xfrm>
            <a:off x="3887391" y="689020"/>
            <a:ext cx="4629150" cy="541178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4339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29841" y="618186"/>
            <a:ext cx="2949178" cy="4685854"/>
          </a:xfrm>
        </p:spPr>
        <p:txBody>
          <a:bodyPr>
            <a:normAutofit fontScale="90000"/>
          </a:bodyPr>
          <a:lstStyle/>
          <a:p>
            <a:r>
              <a:rPr lang="es-ES" sz="2400" b="1" dirty="0" smtClean="0">
                <a:solidFill>
                  <a:schemeClr val="bg1"/>
                </a:solidFill>
                <a:latin typeface="+mn-lt"/>
              </a:rPr>
              <a:t>Del paradigma Poder al paradigma Rendimiento</a:t>
            </a:r>
            <a:r>
              <a:rPr lang="es-ES" b="1" dirty="0" smtClean="0">
                <a:solidFill>
                  <a:schemeClr val="bg1"/>
                </a:solidFill>
              </a:rPr>
              <a:t/>
            </a:r>
            <a:br>
              <a:rPr lang="es-ES" b="1" dirty="0" smtClean="0">
                <a:solidFill>
                  <a:schemeClr val="bg1"/>
                </a:solidFill>
              </a:rPr>
            </a:br>
            <a:r>
              <a:rPr lang="es-ES" sz="1800" dirty="0" smtClean="0">
                <a:solidFill>
                  <a:schemeClr val="bg1"/>
                </a:solidFill>
              </a:rPr>
              <a:t>El nuevo inconsciente social está orientado a la producción. Ya no lo está a la obediencia de la sociedad disciplinaria cuya negatividad genera locos y criminales (Foucault). El cambio de paradigma maximiza la producción mediante el rendimiento, mucho más eficiente que la negatividad del deber, pero sin abandonarlo. El imperativo social que somete el individuo a sí mismo, genera ahora cansancio y depresión. (</a:t>
            </a:r>
            <a:r>
              <a:rPr lang="es-ES" sz="1800" dirty="0" err="1" smtClean="0">
                <a:solidFill>
                  <a:schemeClr val="bg1"/>
                </a:solidFill>
              </a:rPr>
              <a:t>Byung-Chul</a:t>
            </a:r>
            <a:r>
              <a:rPr lang="es-ES" sz="1800" dirty="0" smtClean="0">
                <a:solidFill>
                  <a:schemeClr val="bg1"/>
                </a:solidFill>
              </a:rPr>
              <a:t> Han “La sociedad del cansancio”)</a:t>
            </a:r>
            <a:endParaRPr lang="es-ES" sz="1800" dirty="0">
              <a:solidFill>
                <a:schemeClr val="bg1"/>
              </a:solidFill>
            </a:endParaRPr>
          </a:p>
        </p:txBody>
      </p:sp>
      <p:sp>
        <p:nvSpPr>
          <p:cNvPr id="6" name="Marcador de texto 5"/>
          <p:cNvSpPr>
            <a:spLocks noGrp="1"/>
          </p:cNvSpPr>
          <p:nvPr>
            <p:ph type="body" sz="half" idx="2"/>
          </p:nvPr>
        </p:nvSpPr>
        <p:spPr>
          <a:xfrm>
            <a:off x="784027" y="5304040"/>
            <a:ext cx="2949178" cy="557011"/>
          </a:xfrm>
        </p:spPr>
        <p:txBody>
          <a:bodyPr/>
          <a:lstStyle/>
          <a:p>
            <a:r>
              <a:rPr lang="es-ES" b="1" dirty="0" smtClean="0">
                <a:solidFill>
                  <a:schemeClr val="bg1"/>
                </a:solidFill>
              </a:rPr>
              <a:t>Acrílico sobre tablero entelado 65x80 cm</a:t>
            </a:r>
            <a:endParaRPr lang="es-ES" b="1" dirty="0">
              <a:solidFill>
                <a:schemeClr val="bg1"/>
              </a:solidFill>
            </a:endParaRPr>
          </a:p>
        </p:txBody>
      </p:sp>
      <p:pic>
        <p:nvPicPr>
          <p:cNvPr id="5" name="Marcador de posición de imagen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437" b="7437"/>
          <a:stretch>
            <a:fillRect/>
          </a:stretch>
        </p:blipFill>
        <p:spPr>
          <a:xfrm>
            <a:off x="3887391" y="618186"/>
            <a:ext cx="4629150" cy="524286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7015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29841" y="457200"/>
            <a:ext cx="2949178" cy="3316310"/>
          </a:xfrm>
        </p:spPr>
        <p:txBody>
          <a:bodyPr>
            <a:normAutofit/>
          </a:bodyPr>
          <a:lstStyle/>
          <a:p>
            <a:r>
              <a:rPr lang="es-ES" b="1" dirty="0" smtClean="0">
                <a:solidFill>
                  <a:schemeClr val="bg1"/>
                </a:solidFill>
              </a:rPr>
              <a:t>Libertad y Poder</a:t>
            </a:r>
            <a:br>
              <a:rPr lang="es-ES" b="1" dirty="0" smtClean="0">
                <a:solidFill>
                  <a:schemeClr val="bg1"/>
                </a:solidFill>
              </a:rPr>
            </a:br>
            <a:r>
              <a:rPr lang="es-ES" b="1" dirty="0" smtClean="0">
                <a:solidFill>
                  <a:schemeClr val="bg1"/>
                </a:solidFill>
              </a:rPr>
              <a:t/>
            </a:r>
            <a:br>
              <a:rPr lang="es-ES" b="1" dirty="0" smtClean="0">
                <a:solidFill>
                  <a:schemeClr val="bg1"/>
                </a:solidFill>
              </a:rPr>
            </a:br>
            <a:r>
              <a:rPr lang="es-ES" sz="2000" dirty="0" smtClean="0">
                <a:solidFill>
                  <a:schemeClr val="bg1"/>
                </a:solidFill>
              </a:rPr>
              <a:t>Individuo gestante modelándose a sí mismo protegido de las técnicas externas del poder.</a:t>
            </a:r>
            <a:br>
              <a:rPr lang="es-ES" sz="2000" dirty="0" smtClean="0">
                <a:solidFill>
                  <a:schemeClr val="bg1"/>
                </a:solidFill>
              </a:rPr>
            </a:br>
            <a:r>
              <a:rPr lang="es-ES" sz="2000" dirty="0" smtClean="0">
                <a:solidFill>
                  <a:schemeClr val="bg1"/>
                </a:solidFill>
              </a:rPr>
              <a:t>”La libertad no se tiene, se ejerce, desafiando los límites del poder” Foucault</a:t>
            </a:r>
            <a:endParaRPr lang="es-ES" dirty="0">
              <a:solidFill>
                <a:schemeClr val="bg1"/>
              </a:solidFill>
            </a:endParaRPr>
          </a:p>
        </p:txBody>
      </p:sp>
      <p:sp>
        <p:nvSpPr>
          <p:cNvPr id="6" name="Marcador de texto 5"/>
          <p:cNvSpPr>
            <a:spLocks noGrp="1"/>
          </p:cNvSpPr>
          <p:nvPr>
            <p:ph type="body" sz="half" idx="2"/>
          </p:nvPr>
        </p:nvSpPr>
        <p:spPr>
          <a:xfrm>
            <a:off x="629841" y="5304040"/>
            <a:ext cx="2949178" cy="557011"/>
          </a:xfrm>
        </p:spPr>
        <p:txBody>
          <a:bodyPr/>
          <a:lstStyle/>
          <a:p>
            <a:r>
              <a:rPr lang="es-ES" b="1" dirty="0" smtClean="0">
                <a:solidFill>
                  <a:schemeClr val="bg1"/>
                </a:solidFill>
              </a:rPr>
              <a:t>Acrílico sobre tablero entelado 65x80 cm</a:t>
            </a:r>
            <a:endParaRPr lang="es-ES" b="1" dirty="0">
              <a:solidFill>
                <a:schemeClr val="bg1"/>
              </a:solidFill>
            </a:endParaRPr>
          </a:p>
        </p:txBody>
      </p:sp>
      <p:pic>
        <p:nvPicPr>
          <p:cNvPr id="3" name="Marcador de posición de imagen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425" b="7425"/>
          <a:stretch>
            <a:fillRect/>
          </a:stretch>
        </p:blipFill>
        <p:spPr>
          <a:xfrm>
            <a:off x="3887391" y="991673"/>
            <a:ext cx="4629150" cy="486937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8131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29841" y="457199"/>
            <a:ext cx="2949178" cy="4926169"/>
          </a:xfrm>
        </p:spPr>
        <p:txBody>
          <a:bodyPr>
            <a:normAutofit fontScale="90000"/>
          </a:bodyPr>
          <a:lstStyle/>
          <a:p>
            <a:r>
              <a:rPr lang="es-ES" b="1" dirty="0" smtClean="0">
                <a:solidFill>
                  <a:schemeClr val="bg1"/>
                </a:solidFill>
                <a:latin typeface="+mn-lt"/>
              </a:rPr>
              <a:t>Atrapados en los reduccionismos </a:t>
            </a:r>
            <a:r>
              <a:rPr lang="es-ES" b="1" dirty="0" err="1" smtClean="0">
                <a:solidFill>
                  <a:schemeClr val="bg1"/>
                </a:solidFill>
                <a:latin typeface="+mn-lt"/>
              </a:rPr>
              <a:t>hermeneúticos</a:t>
            </a:r>
            <a:r>
              <a:rPr lang="es-ES" b="1" dirty="0" smtClean="0">
                <a:solidFill>
                  <a:schemeClr val="bg1"/>
                </a:solidFill>
              </a:rPr>
              <a:t/>
            </a:r>
            <a:br>
              <a:rPr lang="es-ES" b="1" dirty="0" smtClean="0">
                <a:solidFill>
                  <a:schemeClr val="bg1"/>
                </a:solidFill>
              </a:rPr>
            </a:br>
            <a:r>
              <a:rPr lang="es-ES" sz="2300" dirty="0" smtClean="0">
                <a:solidFill>
                  <a:schemeClr val="bg1"/>
                </a:solidFill>
              </a:rPr>
              <a:t>La esclavitud del género humano se encuentra atrapada entre las actitudes reduccionistas de quienes pretenden liberarle: La roja, universal, y la verde, postcolonial. Y así, permanece, se envalentona y sigue creciendo “la siniestra imposición de las relaciones económicas”</a:t>
            </a:r>
            <a:endParaRPr lang="es-ES" sz="2300" dirty="0">
              <a:solidFill>
                <a:schemeClr val="bg1"/>
              </a:solidFill>
            </a:endParaRPr>
          </a:p>
        </p:txBody>
      </p:sp>
      <p:sp>
        <p:nvSpPr>
          <p:cNvPr id="6" name="Marcador de texto 5"/>
          <p:cNvSpPr>
            <a:spLocks noGrp="1"/>
          </p:cNvSpPr>
          <p:nvPr>
            <p:ph type="body" sz="half" idx="2"/>
          </p:nvPr>
        </p:nvSpPr>
        <p:spPr>
          <a:xfrm>
            <a:off x="629841" y="5599090"/>
            <a:ext cx="2949178" cy="557011"/>
          </a:xfrm>
        </p:spPr>
        <p:txBody>
          <a:bodyPr/>
          <a:lstStyle/>
          <a:p>
            <a:r>
              <a:rPr lang="es-ES" b="1" dirty="0" smtClean="0">
                <a:solidFill>
                  <a:schemeClr val="bg1"/>
                </a:solidFill>
              </a:rPr>
              <a:t>Acrílico sobre tablero entelado 65x80 cm</a:t>
            </a:r>
            <a:endParaRPr lang="es-ES" b="1" dirty="0">
              <a:solidFill>
                <a:schemeClr val="bg1"/>
              </a:solidFill>
            </a:endParaRPr>
          </a:p>
        </p:txBody>
      </p:sp>
      <p:pic>
        <p:nvPicPr>
          <p:cNvPr id="5" name="Marcador de posición de imagen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676" b="7676"/>
          <a:stretch>
            <a:fillRect/>
          </a:stretch>
        </p:blipFill>
        <p:spPr>
          <a:xfrm>
            <a:off x="3887391" y="987426"/>
            <a:ext cx="4629150" cy="516867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1526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584224" y="721217"/>
            <a:ext cx="2949178" cy="4662151"/>
          </a:xfrm>
        </p:spPr>
        <p:txBody>
          <a:bodyPr>
            <a:noAutofit/>
          </a:bodyPr>
          <a:lstStyle/>
          <a:p>
            <a:r>
              <a:rPr lang="es-ES" sz="2400" b="1" dirty="0" smtClean="0">
                <a:solidFill>
                  <a:schemeClr val="bg1"/>
                </a:solidFill>
                <a:latin typeface="+mn-lt"/>
              </a:rPr>
              <a:t>Anatomía de la dialéctica platónica</a:t>
            </a:r>
            <a:r>
              <a:rPr lang="es-ES" sz="2000" b="1" dirty="0" smtClean="0">
                <a:solidFill>
                  <a:schemeClr val="bg1"/>
                </a:solidFill>
              </a:rPr>
              <a:t/>
            </a:r>
            <a:br>
              <a:rPr lang="es-ES" sz="2000" b="1" dirty="0" smtClean="0">
                <a:solidFill>
                  <a:schemeClr val="bg1"/>
                </a:solidFill>
              </a:rPr>
            </a:br>
            <a:r>
              <a:rPr lang="es-ES" sz="1400" dirty="0">
                <a:solidFill>
                  <a:schemeClr val="bg1"/>
                </a:solidFill>
              </a:rPr>
              <a:t>α</a:t>
            </a:r>
            <a:r>
              <a:rPr lang="es-ES" sz="1400" dirty="0" err="1">
                <a:solidFill>
                  <a:schemeClr val="bg1"/>
                </a:solidFill>
              </a:rPr>
              <a:t>ρετή</a:t>
            </a:r>
            <a:r>
              <a:rPr lang="es-ES" sz="1400" dirty="0">
                <a:solidFill>
                  <a:schemeClr val="bg1"/>
                </a:solidFill>
              </a:rPr>
              <a:t>, </a:t>
            </a:r>
            <a:r>
              <a:rPr lang="es-ES" sz="1400" dirty="0" err="1">
                <a:solidFill>
                  <a:schemeClr val="bg1"/>
                </a:solidFill>
              </a:rPr>
              <a:t>δικ</a:t>
            </a:r>
            <a:r>
              <a:rPr lang="es-ES" sz="1400" dirty="0">
                <a:solidFill>
                  <a:schemeClr val="bg1"/>
                </a:solidFill>
              </a:rPr>
              <a:t>αιοσύνη, αλήθεια, το θάρρος, τη σοφία, το θάνατο, την επιθυμία, το φόβο, τη δύναμη και την ευχαρίστηση Virtud, justicia, verdad, valentía, sabiduría, muerte, deseo, miedo, poder y placer</a:t>
            </a:r>
            <a:r>
              <a:rPr lang="es-ES" sz="1400" dirty="0" smtClean="0">
                <a:solidFill>
                  <a:schemeClr val="bg1"/>
                </a:solidFill>
              </a:rPr>
              <a:t>.</a:t>
            </a:r>
            <a:br>
              <a:rPr lang="es-ES" sz="1400" dirty="0" smtClean="0">
                <a:solidFill>
                  <a:schemeClr val="bg1"/>
                </a:solidFill>
              </a:rPr>
            </a:br>
            <a:r>
              <a:rPr lang="es-ES" sz="1400" dirty="0" smtClean="0">
                <a:solidFill>
                  <a:schemeClr val="bg1"/>
                </a:solidFill>
              </a:rPr>
              <a:t>Cada una de esas regiones exploradas en las sesiones de disección de los diálogos platónicos, que buscan esencias en el cielo de las Ideas para injertarlas en la criatura humana. Pero, donde? En la cabeza, en el corazón, en las tripas o en el sexo? </a:t>
            </a:r>
            <a:r>
              <a:rPr lang="es-ES" sz="1400" dirty="0" err="1" smtClean="0">
                <a:solidFill>
                  <a:schemeClr val="bg1"/>
                </a:solidFill>
              </a:rPr>
              <a:t>Quizas</a:t>
            </a:r>
            <a:r>
              <a:rPr lang="es-ES" sz="1400" dirty="0" smtClean="0">
                <a:solidFill>
                  <a:schemeClr val="bg1"/>
                </a:solidFill>
              </a:rPr>
              <a:t> no tengan un lugar y vaguen perdidas de unas vísceras a otras del animal salvaje que quiere equipararse a los dioses elevándose por encima de su realidad mientras se complace y se atormenta en su espantosa carne mortal.</a:t>
            </a:r>
            <a:endParaRPr lang="es-ES" sz="1400" b="1" dirty="0">
              <a:solidFill>
                <a:schemeClr val="bg1"/>
              </a:solidFill>
            </a:endParaRPr>
          </a:p>
        </p:txBody>
      </p:sp>
      <p:sp>
        <p:nvSpPr>
          <p:cNvPr id="6" name="Marcador de texto 5"/>
          <p:cNvSpPr>
            <a:spLocks noGrp="1"/>
          </p:cNvSpPr>
          <p:nvPr>
            <p:ph type="body" sz="half" idx="2"/>
          </p:nvPr>
        </p:nvSpPr>
        <p:spPr>
          <a:xfrm>
            <a:off x="584224" y="5534696"/>
            <a:ext cx="2949178" cy="660042"/>
          </a:xfrm>
        </p:spPr>
        <p:txBody>
          <a:bodyPr/>
          <a:lstStyle/>
          <a:p>
            <a:pPr algn="ctr"/>
            <a:r>
              <a:rPr lang="es-ES" b="1" dirty="0" smtClean="0">
                <a:solidFill>
                  <a:schemeClr val="bg1"/>
                </a:solidFill>
              </a:rPr>
              <a:t>Acrílico sobre tablero entelado 65x80 cm</a:t>
            </a:r>
          </a:p>
          <a:p>
            <a:pPr algn="ctr"/>
            <a:endParaRPr lang="es-ES" b="1" dirty="0">
              <a:solidFill>
                <a:schemeClr val="bg1"/>
              </a:solidFill>
            </a:endParaRPr>
          </a:p>
        </p:txBody>
      </p:sp>
      <p:pic>
        <p:nvPicPr>
          <p:cNvPr id="3" name="Marcador de posición de imagen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681" b="6681"/>
          <a:stretch>
            <a:fillRect/>
          </a:stretch>
        </p:blipFill>
        <p:spPr>
          <a:xfrm>
            <a:off x="3887391" y="721217"/>
            <a:ext cx="4629150" cy="547352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3874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584224" y="570618"/>
            <a:ext cx="2281326" cy="4568052"/>
          </a:xfrm>
        </p:spPr>
        <p:txBody>
          <a:bodyPr>
            <a:noAutofit/>
          </a:bodyPr>
          <a:lstStyle/>
          <a:p>
            <a:r>
              <a:rPr lang="es-ES" sz="2000" b="1" dirty="0" smtClean="0">
                <a:solidFill>
                  <a:schemeClr val="bg1"/>
                </a:solidFill>
                <a:latin typeface="+mn-lt"/>
              </a:rPr>
              <a:t>Kant </a:t>
            </a:r>
            <a:r>
              <a:rPr lang="es-ES" sz="2000" b="1" dirty="0" err="1" smtClean="0">
                <a:solidFill>
                  <a:schemeClr val="bg1"/>
                </a:solidFill>
                <a:latin typeface="+mn-lt"/>
              </a:rPr>
              <a:t>unt</a:t>
            </a:r>
            <a:r>
              <a:rPr lang="es-ES" sz="2000" b="1" dirty="0" smtClean="0">
                <a:solidFill>
                  <a:schemeClr val="bg1"/>
                </a:solidFill>
                <a:latin typeface="+mn-lt"/>
              </a:rPr>
              <a:t> die </a:t>
            </a:r>
            <a:r>
              <a:rPr lang="es-ES" sz="2000" b="1" dirty="0" err="1" smtClean="0">
                <a:solidFill>
                  <a:schemeClr val="bg1"/>
                </a:solidFill>
                <a:latin typeface="+mn-lt"/>
              </a:rPr>
              <a:t>Frauen</a:t>
            </a:r>
            <a:r>
              <a:rPr lang="es-ES" sz="1800" b="1" dirty="0" smtClean="0">
                <a:solidFill>
                  <a:schemeClr val="bg1"/>
                </a:solidFill>
              </a:rPr>
              <a:t/>
            </a:r>
            <a:br>
              <a:rPr lang="es-ES" sz="1800" b="1" dirty="0" smtClean="0">
                <a:solidFill>
                  <a:schemeClr val="bg1"/>
                </a:solidFill>
              </a:rPr>
            </a:br>
            <a:r>
              <a:rPr lang="es-ES" sz="1800" b="1" dirty="0" smtClean="0">
                <a:solidFill>
                  <a:schemeClr val="bg1"/>
                </a:solidFill>
              </a:rPr>
              <a:t>“Der Mann </a:t>
            </a:r>
            <a:r>
              <a:rPr lang="es-ES" sz="1800" b="1" dirty="0" err="1" smtClean="0">
                <a:solidFill>
                  <a:schemeClr val="bg1"/>
                </a:solidFill>
              </a:rPr>
              <a:t>soll</a:t>
            </a:r>
            <a:r>
              <a:rPr lang="es-ES" sz="1800" b="1" dirty="0" smtClean="0">
                <a:solidFill>
                  <a:schemeClr val="bg1"/>
                </a:solidFill>
              </a:rPr>
              <a:t> </a:t>
            </a:r>
            <a:r>
              <a:rPr lang="es-ES" sz="1800" b="1" dirty="0" err="1" smtClean="0">
                <a:solidFill>
                  <a:schemeClr val="bg1"/>
                </a:solidFill>
              </a:rPr>
              <a:t>durch</a:t>
            </a:r>
            <a:r>
              <a:rPr lang="es-ES" sz="1800" b="1" dirty="0" smtClean="0">
                <a:solidFill>
                  <a:schemeClr val="bg1"/>
                </a:solidFill>
              </a:rPr>
              <a:t> </a:t>
            </a:r>
            <a:r>
              <a:rPr lang="es-ES" sz="1800" b="1" dirty="0" err="1" smtClean="0">
                <a:solidFill>
                  <a:schemeClr val="bg1"/>
                </a:solidFill>
              </a:rPr>
              <a:t>Neigung</a:t>
            </a:r>
            <a:r>
              <a:rPr lang="es-ES" sz="1800" b="1" dirty="0" smtClean="0">
                <a:solidFill>
                  <a:schemeClr val="bg1"/>
                </a:solidFill>
              </a:rPr>
              <a:t> </a:t>
            </a:r>
            <a:r>
              <a:rPr lang="es-ES" sz="1800" b="1" dirty="0" err="1" smtClean="0">
                <a:solidFill>
                  <a:schemeClr val="bg1"/>
                </a:solidFill>
              </a:rPr>
              <a:t>noch</a:t>
            </a:r>
            <a:r>
              <a:rPr lang="es-ES" sz="1800" b="1" dirty="0" smtClean="0">
                <a:solidFill>
                  <a:schemeClr val="bg1"/>
                </a:solidFill>
              </a:rPr>
              <a:t> </a:t>
            </a:r>
            <a:r>
              <a:rPr lang="es-ES" sz="1800" b="1" dirty="0" err="1" smtClean="0">
                <a:solidFill>
                  <a:schemeClr val="bg1"/>
                </a:solidFill>
              </a:rPr>
              <a:t>mehr</a:t>
            </a:r>
            <a:r>
              <a:rPr lang="es-ES" sz="1800" b="1" dirty="0" smtClean="0">
                <a:solidFill>
                  <a:schemeClr val="bg1"/>
                </a:solidFill>
              </a:rPr>
              <a:t> </a:t>
            </a:r>
            <a:r>
              <a:rPr lang="es-ES" sz="1800" b="1" dirty="0" err="1" smtClean="0">
                <a:solidFill>
                  <a:schemeClr val="bg1"/>
                </a:solidFill>
              </a:rPr>
              <a:t>veredelt</a:t>
            </a:r>
            <a:r>
              <a:rPr lang="es-ES" sz="1800" b="1" dirty="0" smtClean="0">
                <a:solidFill>
                  <a:schemeClr val="bg1"/>
                </a:solidFill>
              </a:rPr>
              <a:t>, die </a:t>
            </a:r>
            <a:r>
              <a:rPr lang="es-ES" sz="1800" b="1" dirty="0" err="1" smtClean="0">
                <a:solidFill>
                  <a:schemeClr val="bg1"/>
                </a:solidFill>
              </a:rPr>
              <a:t>Frau</a:t>
            </a:r>
            <a:r>
              <a:rPr lang="es-ES" sz="1800" b="1" dirty="0" smtClean="0">
                <a:solidFill>
                  <a:schemeClr val="bg1"/>
                </a:solidFill>
              </a:rPr>
              <a:t> </a:t>
            </a:r>
            <a:r>
              <a:rPr lang="es-ES" sz="1800" b="1" dirty="0" err="1" smtClean="0">
                <a:solidFill>
                  <a:schemeClr val="bg1"/>
                </a:solidFill>
              </a:rPr>
              <a:t>durch</a:t>
            </a:r>
            <a:r>
              <a:rPr lang="es-ES" sz="1800" b="1" dirty="0" smtClean="0">
                <a:solidFill>
                  <a:schemeClr val="bg1"/>
                </a:solidFill>
              </a:rPr>
              <a:t> die </a:t>
            </a:r>
            <a:r>
              <a:rPr lang="es-ES" sz="1800" b="1" dirty="0" err="1" smtClean="0">
                <a:solidFill>
                  <a:schemeClr val="bg1"/>
                </a:solidFill>
              </a:rPr>
              <a:t>ihre</a:t>
            </a:r>
            <a:r>
              <a:rPr lang="es-ES" sz="1800" b="1" dirty="0" smtClean="0">
                <a:solidFill>
                  <a:schemeClr val="bg1"/>
                </a:solidFill>
              </a:rPr>
              <a:t> </a:t>
            </a:r>
            <a:r>
              <a:rPr lang="es-ES" sz="1800" b="1" dirty="0" err="1" smtClean="0">
                <a:solidFill>
                  <a:schemeClr val="bg1"/>
                </a:solidFill>
              </a:rPr>
              <a:t>noch</a:t>
            </a:r>
            <a:r>
              <a:rPr lang="es-ES" sz="1800" b="1" dirty="0" smtClean="0">
                <a:solidFill>
                  <a:schemeClr val="bg1"/>
                </a:solidFill>
              </a:rPr>
              <a:t> </a:t>
            </a:r>
            <a:r>
              <a:rPr lang="es-ES" sz="1800" b="1" dirty="0" err="1" smtClean="0">
                <a:solidFill>
                  <a:schemeClr val="bg1"/>
                </a:solidFill>
              </a:rPr>
              <a:t>mehr</a:t>
            </a:r>
            <a:r>
              <a:rPr lang="es-ES" sz="1800" b="1" dirty="0" smtClean="0">
                <a:solidFill>
                  <a:schemeClr val="bg1"/>
                </a:solidFill>
              </a:rPr>
              <a:t> </a:t>
            </a:r>
            <a:r>
              <a:rPr lang="es-ES" sz="1800" b="1" dirty="0" err="1" smtClean="0">
                <a:solidFill>
                  <a:schemeClr val="bg1"/>
                </a:solidFill>
              </a:rPr>
              <a:t>verschönt</a:t>
            </a:r>
            <a:r>
              <a:rPr lang="es-ES" sz="1800" b="1" dirty="0" smtClean="0">
                <a:solidFill>
                  <a:schemeClr val="bg1"/>
                </a:solidFill>
              </a:rPr>
              <a:t> </a:t>
            </a:r>
            <a:r>
              <a:rPr lang="es-ES" sz="1800" b="1" dirty="0" err="1" smtClean="0">
                <a:solidFill>
                  <a:schemeClr val="bg1"/>
                </a:solidFill>
              </a:rPr>
              <a:t>warden</a:t>
            </a:r>
            <a:r>
              <a:rPr lang="es-ES" sz="1800" b="1" dirty="0" smtClean="0">
                <a:solidFill>
                  <a:schemeClr val="bg1"/>
                </a:solidFill>
              </a:rPr>
              <a:t>”</a:t>
            </a:r>
            <a:br>
              <a:rPr lang="es-ES" sz="1800" b="1" dirty="0" smtClean="0">
                <a:solidFill>
                  <a:schemeClr val="bg1"/>
                </a:solidFill>
              </a:rPr>
            </a:br>
            <a:r>
              <a:rPr lang="es-ES" sz="1800" b="1" dirty="0" smtClean="0">
                <a:solidFill>
                  <a:schemeClr val="bg1"/>
                </a:solidFill>
              </a:rPr>
              <a:t>Kant se esfuerza en demostrar la racionalidad de la desigualdad dentro de la igualdad. “</a:t>
            </a:r>
            <a:r>
              <a:rPr lang="es-ES" sz="1800" b="1" i="1" dirty="0" smtClean="0">
                <a:solidFill>
                  <a:schemeClr val="bg1"/>
                </a:solidFill>
              </a:rPr>
              <a:t>Para hacer que dure la unión sexual, hace falta que una parte se someta a la otra..,”</a:t>
            </a:r>
            <a:br>
              <a:rPr lang="es-ES" sz="1800" b="1" i="1" dirty="0" smtClean="0">
                <a:solidFill>
                  <a:schemeClr val="bg1"/>
                </a:solidFill>
              </a:rPr>
            </a:br>
            <a:endParaRPr lang="es-ES" sz="1200" b="1" i="1" dirty="0">
              <a:solidFill>
                <a:schemeClr val="bg1"/>
              </a:solidFill>
            </a:endParaRPr>
          </a:p>
        </p:txBody>
      </p:sp>
      <p:sp>
        <p:nvSpPr>
          <p:cNvPr id="6" name="Marcador de texto 5"/>
          <p:cNvSpPr>
            <a:spLocks noGrp="1"/>
          </p:cNvSpPr>
          <p:nvPr>
            <p:ph type="body" sz="half" idx="2"/>
          </p:nvPr>
        </p:nvSpPr>
        <p:spPr>
          <a:xfrm>
            <a:off x="706574" y="5261889"/>
            <a:ext cx="2158976" cy="403940"/>
          </a:xfrm>
        </p:spPr>
        <p:txBody>
          <a:bodyPr>
            <a:normAutofit fontScale="85000" lnSpcReduction="20000"/>
          </a:bodyPr>
          <a:lstStyle/>
          <a:p>
            <a:pPr algn="ctr"/>
            <a:r>
              <a:rPr lang="es-ES" b="1" dirty="0" smtClean="0">
                <a:solidFill>
                  <a:schemeClr val="bg1"/>
                </a:solidFill>
              </a:rPr>
              <a:t>Acrílico sobre </a:t>
            </a:r>
            <a:r>
              <a:rPr lang="es-ES" b="1" dirty="0" smtClean="0">
                <a:solidFill>
                  <a:schemeClr val="bg1"/>
                </a:solidFill>
              </a:rPr>
              <a:t>tela 80 x 110 </a:t>
            </a:r>
            <a:r>
              <a:rPr lang="es-ES" b="1" dirty="0" smtClean="0">
                <a:solidFill>
                  <a:schemeClr val="bg1"/>
                </a:solidFill>
              </a:rPr>
              <a:t>cm</a:t>
            </a:r>
          </a:p>
          <a:p>
            <a:pPr algn="ctr"/>
            <a:endParaRPr lang="es-ES" b="1" dirty="0">
              <a:solidFill>
                <a:schemeClr val="bg1"/>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550" y="1028073"/>
            <a:ext cx="5683189" cy="4110597"/>
          </a:xfrm>
          <a:prstGeom prst="rect">
            <a:avLst/>
          </a:prstGeom>
        </p:spPr>
      </p:pic>
    </p:spTree>
    <p:extLst>
      <p:ext uri="{BB962C8B-B14F-4D97-AF65-F5344CB8AC3E}">
        <p14:creationId xmlns:p14="http://schemas.microsoft.com/office/powerpoint/2010/main" val="362553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posición de imagen 2"/>
          <p:cNvSpPr>
            <a:spLocks noGrp="1"/>
          </p:cNvSpPr>
          <p:nvPr>
            <p:ph type="pic" idx="1"/>
          </p:nvPr>
        </p:nvSpPr>
        <p:spPr/>
      </p:sp>
      <p:sp>
        <p:nvSpPr>
          <p:cNvPr id="4" name="Marcador de texto 3"/>
          <p:cNvSpPr>
            <a:spLocks noGrp="1"/>
          </p:cNvSpPr>
          <p:nvPr>
            <p:ph type="body" sz="half" idx="2"/>
          </p:nvPr>
        </p:nvSpPr>
        <p:spPr/>
        <p:txBody>
          <a:bodyPr/>
          <a:lstStyle/>
          <a:p>
            <a:endParaRPr lang="es-ES"/>
          </a:p>
        </p:txBody>
      </p:sp>
    </p:spTree>
    <p:extLst>
      <p:ext uri="{BB962C8B-B14F-4D97-AF65-F5344CB8AC3E}">
        <p14:creationId xmlns:p14="http://schemas.microsoft.com/office/powerpoint/2010/main" val="323027120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TotalTime>
  <Words>123</Words>
  <Application>Microsoft Office PowerPoint</Application>
  <PresentationFormat>Presentación en pantalla (4:3)</PresentationFormat>
  <Paragraphs>24</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 </vt:lpstr>
      <vt:lpstr> </vt:lpstr>
      <vt:lpstr>Las palabras no sirven para explicar lo que significan La exploración del lenguaje desde la superficie a la profundidad a través de una oscuridad metodológica y psicológica no conduce al significado, imbricado en el objeto mismo de su análisis. Aunque el problema no es como introducir ideas en la cabeza, sino como preservar a la cabeza para no ser aplastada por las ideas. (Wittgenstein, Steiner, Feyerabend)</vt:lpstr>
      <vt:lpstr>Del paradigma Poder al paradigma Rendimiento El nuevo inconsciente social está orientado a la producción. Ya no lo está a la obediencia de la sociedad disciplinaria cuya negatividad genera locos y criminales (Foucault). El cambio de paradigma maximiza la producción mediante el rendimiento, mucho más eficiente que la negatividad del deber, pero sin abandonarlo. El imperativo social que somete el individuo a sí mismo, genera ahora cansancio y depresión. (Byung-Chul Han “La sociedad del cansancio”)</vt:lpstr>
      <vt:lpstr>Libertad y Poder  Individuo gestante modelándose a sí mismo protegido de las técnicas externas del poder. ”La libertad no se tiene, se ejerce, desafiando los límites del poder” Foucault</vt:lpstr>
      <vt:lpstr>Atrapados en los reduccionismos hermeneúticos La esclavitud del género humano se encuentra atrapada entre las actitudes reduccionistas de quienes pretenden liberarle: La roja, universal, y la verde, postcolonial. Y así, permanece, se envalentona y sigue creciendo “la siniestra imposición de las relaciones económicas”</vt:lpstr>
      <vt:lpstr>Anatomía de la dialéctica platónica αρετή, δικαιοσύνη, αλήθεια, το θάρρος, τη σοφία, το θάνατο, την επιθυμία, το φόβο, τη δύναμη και την ευχαρίστηση Virtud, justicia, verdad, valentía, sabiduría, muerte, deseo, miedo, poder y placer. Cada una de esas regiones exploradas en las sesiones de disección de los diálogos platónicos, que buscan esencias en el cielo de las Ideas para injertarlas en la criatura humana. Pero, donde? En la cabeza, en el corazón, en las tripas o en el sexo? Quizas no tengan un lugar y vaguen perdidas de unas vísceras a otras del animal salvaje que quiere equipararse a los dioses elevándose por encima de su realidad mientras se complace y se atormenta en su espantosa carne mortal.</vt:lpstr>
      <vt:lpstr>Kant unt die Frauen “Der Mann soll durch Neigung noch mehr veredelt, die Frau durch die ihre noch mehr verschönt warden” Kant se esfuerza en demostrar la racionalidad de la desigualdad dentro de la igualdad. “Para hacer que dure la unión sexual, hace falta que una parte se someta a la otra..,”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Anatomía: El hombre y sus atributos</dc:title>
  <dc:creator>Jorge</dc:creator>
  <cp:lastModifiedBy>Jorge</cp:lastModifiedBy>
  <cp:revision>18</cp:revision>
  <dcterms:created xsi:type="dcterms:W3CDTF">2014-06-04T11:58:05Z</dcterms:created>
  <dcterms:modified xsi:type="dcterms:W3CDTF">2014-08-06T06:24:20Z</dcterms:modified>
</cp:coreProperties>
</file>